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7" r:id="rId1"/>
  </p:sldMasterIdLst>
  <p:notesMasterIdLst>
    <p:notesMasterId r:id="rId33"/>
  </p:notesMasterIdLst>
  <p:sldIdLst>
    <p:sldId id="30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6" r:id="rId12"/>
    <p:sldId id="267" r:id="rId13"/>
    <p:sldId id="268" r:id="rId14"/>
    <p:sldId id="269" r:id="rId15"/>
    <p:sldId id="270" r:id="rId16"/>
    <p:sldId id="271" r:id="rId17"/>
    <p:sldId id="309" r:id="rId18"/>
    <p:sldId id="294" r:id="rId19"/>
    <p:sldId id="310" r:id="rId20"/>
    <p:sldId id="305" r:id="rId21"/>
    <p:sldId id="306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07" r:id="rId31"/>
    <p:sldId id="293" r:id="rId3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E48924"/>
    <a:srgbClr val="E3A8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>
        <p:scale>
          <a:sx n="69" d="100"/>
          <a:sy n="69" d="100"/>
        </p:scale>
        <p:origin x="5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960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633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510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00346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806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6233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80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1105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31691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74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8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1070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05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40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97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517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8081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3789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221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709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9063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43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237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  <p:sldLayoutId id="2147483819" r:id="rId22"/>
    <p:sldLayoutId id="2147483663" r:id="rId2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www.kaggle.com/paultimothymooney/chest-xray-pneumonia" TargetMode="External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2139478_Early_Diagnosis_of_Pneumonia_with_Deep_Learning" TargetMode="External"/><Relationship Id="rId2" Type="http://schemas.openxmlformats.org/officeDocument/2006/relationships/hyperlink" Target="https://www.researchgate.net/publication/321095969_CheXNet_Radiologist-Level_Pneumonia_Detection_on_Chest_X-Rays_with_Deep_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dpi.com/2076-3417/10/2/559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ir.org/view?paper=JETIRES06027" TargetMode="Externa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DIAGNOSIS OF PNEUMONIA FROM X-RAYS USING DEEP LEARNING</a:t>
            </a:r>
            <a:br>
              <a:rPr lang="en-US" sz="3200" b="1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</a:b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9447" y="2708783"/>
            <a:ext cx="4620126" cy="278330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GUIDE </a:t>
            </a:r>
            <a:r>
              <a:rPr lang="en-US" b="1" dirty="0" smtClean="0">
                <a:latin typeface="Times New Roman" panose="02020603050405020304" charset="0"/>
                <a:cs typeface="Times New Roman" panose="02020603050405020304" charset="0"/>
              </a:rPr>
              <a:t>DETAILS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Mrs.V.SathyaPreiya,M.C.A</a:t>
            </a:r>
            <a:r>
              <a:rPr lang="en-US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.,M.Phil.,</a:t>
            </a:r>
            <a:r>
              <a:rPr lang="en-US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M.E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.,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Associate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Professor, Department of 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CSE.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Panimalar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Engineering 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College.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dirty="0">
                <a:latin typeface="Times New Roman" panose="02020603050405020304" charset="0"/>
                <a:cs typeface="Times New Roman" panose="02020603050405020304" charset="0"/>
              </a:rPr>
            </a:b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5606861" y="2703016"/>
            <a:ext cx="53323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charset="0"/>
                <a:cs typeface="Times New Roman" panose="02020603050405020304" charset="0"/>
              </a:rPr>
              <a:t>                </a:t>
            </a:r>
            <a:r>
              <a:rPr lang="en-US" sz="2000" b="1" dirty="0" smtClean="0">
                <a:latin typeface="Times New Roman" panose="02020603050405020304" charset="0"/>
                <a:cs typeface="Times New Roman" panose="02020603050405020304" charset="0"/>
              </a:rPr>
              <a:t>BATCH-17</a:t>
            </a:r>
            <a:endParaRPr lang="en-US" sz="20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</a:t>
            </a:r>
            <a:r>
              <a:rPr lang="en-US" sz="20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Pavithra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              (2017PECCS188)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Pooja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K                  (2017PECCS191)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</a:t>
            </a:r>
            <a:r>
              <a:rPr lang="en-US" sz="2000" dirty="0" err="1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Priyadharscini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S.N (2017PECCS200)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/>
            </a:r>
            <a:b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dirty="0">
                <a:sym typeface="+mn-ea"/>
              </a:rPr>
              <a:t> 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  <a:p>
            <a:endParaRPr 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834" y="4553528"/>
            <a:ext cx="1897885" cy="20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416560"/>
            <a:ext cx="11154410" cy="582930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MODULE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745" y="1253490"/>
            <a:ext cx="6155690" cy="535495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MODULES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A) Exploring the Dataset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B) Pre-processing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C) CNN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(Convolutional Neural Network) Classification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D) Training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E) Testing</a:t>
            </a:r>
          </a:p>
        </p:txBody>
      </p:sp>
      <p:pic>
        <p:nvPicPr>
          <p:cNvPr id="6" name="图片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4075374"/>
            <a:ext cx="2533071" cy="2533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637540" y="946150"/>
            <a:ext cx="76200" cy="329565"/>
          </a:xfrm>
        </p:spPr>
        <p:txBody>
          <a:bodyPr/>
          <a:lstStyle/>
          <a:p>
            <a:pPr marL="0" indent="0">
              <a:buNone/>
            </a:pPr>
            <a:r>
              <a:rPr lang="en-US" sz="800"/>
              <a:t>.</a:t>
            </a:r>
          </a:p>
        </p:txBody>
      </p:sp>
      <p:sp>
        <p:nvSpPr>
          <p:cNvPr id="100" name="Text Box 99"/>
          <p:cNvSpPr txBox="1"/>
          <p:nvPr/>
        </p:nvSpPr>
        <p:spPr>
          <a:xfrm>
            <a:off x="415925" y="119380"/>
            <a:ext cx="11509375" cy="24237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2400" b="1" dirty="0">
                <a:solidFill>
                  <a:srgbClr val="99FF99"/>
                </a:solidFill>
                <a:latin typeface="Times New Roman" panose="02020603050405020304" charset="0"/>
              </a:rPr>
              <a:t>A) Exploring the Dataset</a:t>
            </a:r>
            <a:endParaRPr lang="en-US" sz="2400" b="0" dirty="0">
              <a:solidFill>
                <a:srgbClr val="99FF99"/>
              </a:solidFill>
              <a:latin typeface="Times New Roman" panose="02020603050405020304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b="0" dirty="0">
                <a:latin typeface="Times New Roman" panose="02020603050405020304" charset="0"/>
              </a:rPr>
              <a:t>The dataset that will be used for this project will be the </a:t>
            </a:r>
            <a:r>
              <a:rPr lang="en-US" sz="2000" b="0" u="sng" dirty="0">
                <a:latin typeface="Times New Roman" panose="02020603050405020304" charset="0"/>
                <a:hlinkClick r:id="rId3"/>
              </a:rPr>
              <a:t>Chest X-Ray Images (Pneumonia)</a:t>
            </a:r>
            <a:r>
              <a:rPr lang="en-US" sz="2000" b="0" dirty="0">
                <a:latin typeface="Times New Roman" panose="02020603050405020304" charset="0"/>
              </a:rPr>
              <a:t> from </a:t>
            </a:r>
            <a:r>
              <a:rPr lang="en-US" sz="2000" b="0" dirty="0" err="1">
                <a:latin typeface="Times New Roman" panose="02020603050405020304" charset="0"/>
              </a:rPr>
              <a:t>Kaggle</a:t>
            </a:r>
            <a:r>
              <a:rPr lang="en-US" sz="2000" b="0" dirty="0">
                <a:latin typeface="Times New Roman" panose="0202060305040502030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b="0" dirty="0">
                <a:latin typeface="Times New Roman" panose="02020603050405020304" charset="0"/>
              </a:rPr>
              <a:t>The dataset consists of training data, validation data, and testing data. 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b="0" dirty="0">
              <a:latin typeface="Times New Roman" panose="02020603050405020304" charset="0"/>
            </a:endParaRPr>
          </a:p>
          <a:p>
            <a:pPr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sz="1900" b="0" dirty="0">
                <a:latin typeface="Times New Roman" panose="02020603050405020304" charset="0"/>
              </a:rPr>
              <a:t> </a:t>
            </a:r>
            <a:endParaRPr lang="en-US" sz="1900" dirty="0"/>
          </a:p>
        </p:txBody>
      </p:sp>
      <p:sp>
        <p:nvSpPr>
          <p:cNvPr id="14" name="Text Box 13"/>
          <p:cNvSpPr txBox="1"/>
          <p:nvPr/>
        </p:nvSpPr>
        <p:spPr>
          <a:xfrm>
            <a:off x="3556000" y="6534468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lang="en-US" b="1" dirty="0">
                <a:latin typeface="Times New Roman" panose="02020603050405020304" charset="0"/>
              </a:rPr>
              <a:t>Sample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charset="0"/>
              </a:rPr>
              <a:t> </a:t>
            </a:r>
            <a:r>
              <a:rPr lang="en-US" b="1" dirty="0">
                <a:latin typeface="Times New Roman" panose="02020603050405020304" charset="0"/>
              </a:rPr>
              <a:t>Dataset</a:t>
            </a:r>
            <a:endParaRPr lang="en-US" dirty="0"/>
          </a:p>
        </p:txBody>
      </p:sp>
      <p:graphicFrame>
        <p:nvGraphicFramePr>
          <p:cNvPr id="15" name="Table 14"/>
          <p:cNvGraphicFramePr/>
          <p:nvPr>
            <p:extLst>
              <p:ext uri="{D42A27DB-BD31-4B8C-83A1-F6EECF244321}">
                <p14:modId xmlns:p14="http://schemas.microsoft.com/office/powerpoint/2010/main" val="1838431710"/>
              </p:ext>
            </p:extLst>
          </p:nvPr>
        </p:nvGraphicFramePr>
        <p:xfrm>
          <a:off x="1644015" y="1708728"/>
          <a:ext cx="8527415" cy="4826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5366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NORMAL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PNEUMONIA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COVID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2861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TRAIN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760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TEST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0222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cs typeface="Georgia" panose="02040502050405020303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VALIDATE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latin typeface="Georgia" panose="02040502050405020303" charset="0"/>
                          <a:cs typeface="Georgia" panose="02040502050405020303" charset="0"/>
                        </a:rPr>
                        <a:t> </a:t>
                      </a: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sz="1400" b="0" dirty="0">
                        <a:solidFill>
                          <a:srgbClr val="000000"/>
                        </a:solidFill>
                        <a:latin typeface="Georgia" panose="02040502050405020303" charset="0"/>
                        <a:ea typeface="Georgia" panose="02040502050405020303" charset="0"/>
                        <a:cs typeface="Georgia" panose="02040502050405020303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199255" y="2567622"/>
            <a:ext cx="1485265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16"/>
          <p:cNvPicPr/>
          <p:nvPr/>
        </p:nvPicPr>
        <p:blipFill>
          <a:blip r:embed="rId5"/>
          <a:stretch>
            <a:fillRect/>
          </a:stretch>
        </p:blipFill>
        <p:spPr>
          <a:xfrm>
            <a:off x="6344920" y="2602865"/>
            <a:ext cx="1447800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8524240" y="2558212"/>
            <a:ext cx="1463040" cy="1059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Picture 18"/>
          <p:cNvPicPr/>
          <p:nvPr/>
        </p:nvPicPr>
        <p:blipFill>
          <a:blip r:embed="rId7"/>
          <a:stretch>
            <a:fillRect/>
          </a:stretch>
        </p:blipFill>
        <p:spPr>
          <a:xfrm>
            <a:off x="4244975" y="4001928"/>
            <a:ext cx="14859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Picture 19"/>
          <p:cNvPicPr/>
          <p:nvPr/>
        </p:nvPicPr>
        <p:blipFill>
          <a:blip r:embed="rId8"/>
          <a:stretch>
            <a:fillRect/>
          </a:stretch>
        </p:blipFill>
        <p:spPr>
          <a:xfrm>
            <a:off x="6503352" y="3979327"/>
            <a:ext cx="1447800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Picture 20"/>
          <p:cNvPicPr/>
          <p:nvPr/>
        </p:nvPicPr>
        <p:blipFill>
          <a:blip r:embed="rId9"/>
          <a:stretch>
            <a:fillRect/>
          </a:stretch>
        </p:blipFill>
        <p:spPr>
          <a:xfrm>
            <a:off x="8524240" y="4019131"/>
            <a:ext cx="1455420" cy="1043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Picture 21"/>
          <p:cNvPicPr/>
          <p:nvPr/>
        </p:nvPicPr>
        <p:blipFill>
          <a:blip r:embed="rId10"/>
          <a:stretch>
            <a:fillRect/>
          </a:stretch>
        </p:blipFill>
        <p:spPr>
          <a:xfrm>
            <a:off x="4199255" y="5443855"/>
            <a:ext cx="1463040" cy="1047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Picture 22"/>
          <p:cNvPicPr/>
          <p:nvPr/>
        </p:nvPicPr>
        <p:blipFill>
          <a:blip r:embed="rId11"/>
          <a:stretch>
            <a:fillRect/>
          </a:stretch>
        </p:blipFill>
        <p:spPr>
          <a:xfrm>
            <a:off x="6337300" y="5464810"/>
            <a:ext cx="1461770" cy="1003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Picture 23"/>
          <p:cNvPicPr/>
          <p:nvPr/>
        </p:nvPicPr>
        <p:blipFill>
          <a:blip r:embed="rId12"/>
          <a:stretch>
            <a:fillRect/>
          </a:stretch>
        </p:blipFill>
        <p:spPr>
          <a:xfrm>
            <a:off x="8516620" y="5464810"/>
            <a:ext cx="1463040" cy="1004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40"/>
            <a:ext cx="76200" cy="459740"/>
          </a:xfrm>
        </p:spPr>
        <p:txBody>
          <a:bodyPr>
            <a:normAutofit/>
          </a:bodyPr>
          <a:lstStyle/>
          <a:p>
            <a:r>
              <a:rPr lang="en-US" sz="800" b="1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-2539"/>
            <a:ext cx="11207115" cy="668043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B) Pre-processing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The X-Ray image of a person is fed as the input to the pre-processor for better visualization.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If the images are of low resolution or poor contrast, the pre-processor will enhance the contrast to get the accurate classification type.  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Steps involved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: 1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) Read the image.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                       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2) Resize the image.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                       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3) Remove noise.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                       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4) 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Segmentation.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DWT 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– It is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the lossless image compression technique.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DWT is required to compress the image without any appreciable loss of information.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Decompose signal to wavelet (sub bands) LL,LH,HL,HH.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255" y="301624"/>
            <a:ext cx="11148060" cy="6556375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C) CNN (Convolutional Neural Network) Classification</a:t>
            </a:r>
            <a:endParaRPr lang="en-US" sz="2400" dirty="0">
              <a:solidFill>
                <a:srgbClr val="99FF99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CNNs are a class of Deep Neural Networks that can recognize and classify particular features from images .</a:t>
            </a:r>
          </a:p>
          <a:p>
            <a:pPr marL="0" indent="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200" dirty="0">
                <a:latin typeface="Times New Roman" panose="02020603050405020304" charset="0"/>
                <a:cs typeface="Times New Roman" panose="02020603050405020304" charset="0"/>
              </a:rPr>
              <a:t>The term “Convolution” in CNN denotes that two images can be represented as matrices which are multiplied to give an output that is used to extract features from the image.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200" b="1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200" b="1" dirty="0">
                <a:latin typeface="Times New Roman" panose="02020603050405020304" charset="0"/>
                <a:cs typeface="Times New Roman" panose="02020603050405020304" charset="0"/>
              </a:rPr>
              <a:t>                                                   </a:t>
            </a:r>
            <a:r>
              <a:rPr lang="en-US" sz="2200" b="1" dirty="0" smtClean="0">
                <a:latin typeface="Times New Roman" panose="02020603050405020304" charset="0"/>
                <a:cs typeface="Times New Roman" panose="02020603050405020304" charset="0"/>
              </a:rPr>
              <a:t>           CNN </a:t>
            </a:r>
            <a:r>
              <a:rPr lang="en-US" sz="2200" b="1" dirty="0">
                <a:latin typeface="Times New Roman" panose="02020603050405020304" charset="0"/>
                <a:cs typeface="Times New Roman" panose="02020603050405020304" charset="0"/>
              </a:rPr>
              <a:t>model Diagram</a:t>
            </a:r>
          </a:p>
        </p:txBody>
      </p:sp>
      <p:pic>
        <p:nvPicPr>
          <p:cNvPr id="4" name="Picture 5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1496175" y="2969260"/>
            <a:ext cx="8229600" cy="3013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120073" y="0"/>
            <a:ext cx="11517745" cy="6858000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3800" b="1" dirty="0">
                <a:latin typeface="Times New Roman" panose="02020603050405020304" charset="0"/>
                <a:cs typeface="Times New Roman" panose="02020603050405020304" charset="0"/>
              </a:rPr>
              <a:t>Layers of CNN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1.Input Layer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900" dirty="0" smtClean="0">
                <a:latin typeface="Times New Roman" panose="02020603050405020304" charset="0"/>
                <a:cs typeface="Times New Roman" panose="02020603050405020304" charset="0"/>
              </a:rPr>
              <a:t>The x-ray image is fed as a input in the form of 3-D array of pixel values.</a:t>
            </a:r>
            <a:endParaRPr lang="en-US" sz="29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2.Convolutional </a:t>
            </a:r>
            <a:r>
              <a:rPr lang="en-US" sz="3200" b="1" dirty="0" smtClean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Layer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900" dirty="0" smtClean="0">
                <a:latin typeface="Times New Roman" panose="02020603050405020304" charset="0"/>
                <a:cs typeface="Times New Roman" panose="02020603050405020304" charset="0"/>
              </a:rPr>
              <a:t>    In </a:t>
            </a:r>
            <a:r>
              <a:rPr lang="en-US" sz="2900" dirty="0">
                <a:latin typeface="Times New Roman" panose="02020603050405020304" charset="0"/>
                <a:cs typeface="Times New Roman" panose="02020603050405020304" charset="0"/>
              </a:rPr>
              <a:t>this layer, the mathematical operation of convolution is performed between the input image </a:t>
            </a:r>
            <a:r>
              <a:rPr lang="en-US" sz="2900" dirty="0" smtClean="0"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lang="en-US" sz="2900" dirty="0">
                <a:latin typeface="Times New Roman" panose="02020603050405020304" charset="0"/>
                <a:cs typeface="Times New Roman" panose="02020603050405020304" charset="0"/>
              </a:rPr>
              <a:t>a filter of a size </a:t>
            </a:r>
            <a:r>
              <a:rPr lang="en-US" sz="2900" dirty="0" err="1">
                <a:latin typeface="Times New Roman" panose="02020603050405020304" charset="0"/>
                <a:cs typeface="Times New Roman" panose="02020603050405020304" charset="0"/>
              </a:rPr>
              <a:t>MxM</a:t>
            </a:r>
            <a:r>
              <a:rPr lang="en-US" sz="2900" dirty="0">
                <a:latin typeface="Times New Roman" panose="02020603050405020304" charset="0"/>
                <a:cs typeface="Times New Roman" panose="02020603050405020304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900" dirty="0" smtClean="0">
                <a:latin typeface="Times New Roman" panose="02020603050405020304" charset="0"/>
                <a:cs typeface="Times New Roman" panose="02020603050405020304" charset="0"/>
              </a:rPr>
              <a:t>    The </a:t>
            </a:r>
            <a:r>
              <a:rPr lang="en-US" sz="2900" dirty="0">
                <a:latin typeface="Times New Roman" panose="02020603050405020304" charset="0"/>
                <a:cs typeface="Times New Roman" panose="02020603050405020304" charset="0"/>
              </a:rPr>
              <a:t>dot product is taken between the filter and the parts of the input image with respect to the size of the filter (</a:t>
            </a:r>
            <a:r>
              <a:rPr lang="en-US" sz="2900" dirty="0" err="1">
                <a:latin typeface="Times New Roman" panose="02020603050405020304" charset="0"/>
                <a:cs typeface="Times New Roman" panose="02020603050405020304" charset="0"/>
              </a:rPr>
              <a:t>MxM</a:t>
            </a:r>
            <a:r>
              <a:rPr lang="en-US" sz="2900" dirty="0">
                <a:latin typeface="Times New Roman" panose="02020603050405020304" charset="0"/>
                <a:cs typeface="Times New Roman" panose="02020603050405020304" charset="0"/>
              </a:rPr>
              <a:t>).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3200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sz="3200" b="1" dirty="0" err="1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ReLU</a:t>
            </a:r>
            <a:r>
              <a:rPr lang="en-US" sz="3200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 Layer (rectified linear activation function or </a:t>
            </a:r>
            <a:r>
              <a:rPr lang="en-US" sz="3200" b="1" dirty="0" err="1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ReLU</a:t>
            </a:r>
            <a:r>
              <a:rPr lang="en-US" sz="3200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sz="3200" dirty="0">
              <a:solidFill>
                <a:srgbClr val="99FF99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900" dirty="0" smtClean="0">
                <a:latin typeface="Times New Roman" panose="02020603050405020304" charset="0"/>
                <a:cs typeface="Times New Roman" panose="02020603050405020304" charset="0"/>
              </a:rPr>
              <a:t>    </a:t>
            </a:r>
            <a:r>
              <a:rPr lang="en-US" sz="2900" dirty="0" err="1" smtClean="0">
                <a:latin typeface="Times New Roman" panose="02020603050405020304" charset="0"/>
                <a:cs typeface="Times New Roman" panose="02020603050405020304" charset="0"/>
              </a:rPr>
              <a:t>ReLU</a:t>
            </a:r>
            <a:r>
              <a:rPr lang="en-US" sz="2900" dirty="0" smtClean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900" dirty="0">
                <a:latin typeface="Times New Roman" panose="02020603050405020304" charset="0"/>
                <a:cs typeface="Times New Roman" panose="02020603050405020304" charset="0"/>
              </a:rPr>
              <a:t>(Rectifier Linear Unit) is one of the activation function.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900" dirty="0" smtClean="0">
                <a:latin typeface="Times New Roman" panose="02020603050405020304" charset="0"/>
                <a:cs typeface="Times New Roman" panose="02020603050405020304" charset="0"/>
              </a:rPr>
              <a:t>    Its </a:t>
            </a:r>
            <a:r>
              <a:rPr lang="en-US" sz="2900" dirty="0">
                <a:latin typeface="Times New Roman" panose="02020603050405020304" charset="0"/>
                <a:cs typeface="Times New Roman" panose="02020603050405020304" charset="0"/>
              </a:rPr>
              <a:t>formula is max(x,0) means if the resultant value  is positive then output would be the same positive value and  if it is negative value then output would be zero.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3200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4. Pooling Layer</a:t>
            </a:r>
            <a:endParaRPr lang="en-US" sz="3200" dirty="0">
              <a:solidFill>
                <a:srgbClr val="99FF99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9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A </a:t>
            </a:r>
            <a:r>
              <a:rPr lang="en-US" sz="29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pooling layer is another building block of a CNN. Its function is to progressively reduce the spatial size. </a:t>
            </a: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9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The </a:t>
            </a:r>
            <a:r>
              <a:rPr lang="en-US" sz="29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most common approach used in pooling is max pooling.</a:t>
            </a:r>
            <a:endParaRPr lang="en-US" sz="29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38546" y="181986"/>
            <a:ext cx="11610110" cy="638968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5.Fully-Connected Layer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    The 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Fully Connected (FC) layer consists of the weights and biases along with the class score for each of the classification category.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     In 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this, the input image from the previous layers are flattened and fed to the FC layer.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6.Drop out Layer</a:t>
            </a:r>
            <a:endParaRPr lang="en-US" dirty="0">
              <a:solidFill>
                <a:srgbClr val="99FF99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     Usually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, when all the features are connected to the FC layer, it can cause overfitting in the training dataset.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     Overfitting 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occurs when a particular model works so well on the training data causing a negative impact in the model’s performance when used on a new data. </a:t>
            </a: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1800" dirty="0" smtClean="0">
                <a:latin typeface="Times New Roman" panose="02020603050405020304" charset="0"/>
                <a:cs typeface="Times New Roman" panose="02020603050405020304" charset="0"/>
              </a:rPr>
              <a:t>     To 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overcome this problem, a dropout layer is </a:t>
            </a: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utilised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wherein a few neurons are dropped from the neural network during training process resulting in reduced size of the model.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203200" y="166255"/>
            <a:ext cx="11185236" cy="5883563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600" b="1" dirty="0" smtClean="0">
                <a:latin typeface="Times New Roman" panose="02020603050405020304" charset="0"/>
                <a:cs typeface="Times New Roman" panose="02020603050405020304" charset="0"/>
              </a:rPr>
              <a:t>D</a:t>
            </a:r>
            <a:r>
              <a:rPr lang="en-US" sz="2600" b="1" dirty="0">
                <a:latin typeface="Times New Roman" panose="02020603050405020304" charset="0"/>
                <a:cs typeface="Times New Roman" panose="02020603050405020304" charset="0"/>
              </a:rPr>
              <a:t>) Training </a:t>
            </a:r>
            <a:endParaRPr lang="en-US" sz="2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dirty="0" smtClean="0"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actual dataset is used to train the </a:t>
            </a:r>
            <a:r>
              <a:rPr lang="en-US" sz="2100" dirty="0" smtClean="0">
                <a:latin typeface="Times New Roman" panose="02020603050405020304" charset="0"/>
                <a:cs typeface="Times New Roman" panose="02020603050405020304" charset="0"/>
              </a:rPr>
              <a:t>model.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dirty="0" smtClean="0">
                <a:latin typeface="Times New Roman" panose="02020603050405020304" charset="0"/>
                <a:cs typeface="Times New Roman" panose="02020603050405020304" charset="0"/>
              </a:rPr>
              <a:t>The model sees and learns from this data. 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100" dirty="0" smtClean="0">
                <a:latin typeface="Times New Roman" panose="02020603050405020304" charset="0"/>
                <a:cs typeface="Times New Roman" panose="02020603050405020304" charset="0"/>
              </a:rPr>
              <a:t>A 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number of recommended approaches in the toolkit that could be experimented </a:t>
            </a:r>
            <a:r>
              <a:rPr lang="en-US" sz="2100" dirty="0" smtClean="0">
                <a:latin typeface="Times New Roman" panose="02020603050405020304" charset="0"/>
                <a:cs typeface="Times New Roman" panose="02020603050405020304" charset="0"/>
              </a:rPr>
              <a:t>with</a:t>
            </a:r>
          </a:p>
          <a:p>
            <a:pPr lvl="2" indent="0" algn="just">
              <a:lnSpc>
                <a:spcPct val="17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100" dirty="0" smtClean="0">
                <a:latin typeface="Times New Roman" panose="02020603050405020304" charset="0"/>
                <a:cs typeface="Times New Roman" panose="02020603050405020304" charset="0"/>
              </a:rPr>
              <a:t>Weight Initialization.</a:t>
            </a:r>
          </a:p>
          <a:p>
            <a:pPr lvl="2" indent="0" algn="just">
              <a:lnSpc>
                <a:spcPct val="17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100" dirty="0" smtClean="0">
                <a:latin typeface="Times New Roman" panose="02020603050405020304" charset="0"/>
                <a:cs typeface="Times New Roman" panose="02020603050405020304" charset="0"/>
              </a:rPr>
              <a:t>Learning 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Rate.</a:t>
            </a:r>
          </a:p>
          <a:p>
            <a:pPr lvl="2" indent="0" algn="just">
              <a:lnSpc>
                <a:spcPct val="17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100" dirty="0" smtClean="0">
                <a:latin typeface="Times New Roman" panose="02020603050405020304" charset="0"/>
                <a:cs typeface="Times New Roman" panose="02020603050405020304" charset="0"/>
              </a:rPr>
              <a:t>Activation </a:t>
            </a:r>
            <a:r>
              <a:rPr lang="en-US" sz="2100" dirty="0">
                <a:latin typeface="Times New Roman" panose="02020603050405020304" charset="0"/>
                <a:cs typeface="Times New Roman" panose="02020603050405020304" charset="0"/>
              </a:rPr>
              <a:t>Functions</a:t>
            </a:r>
            <a:r>
              <a:rPr lang="en-US" sz="2100" dirty="0" smtClean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endParaRPr lang="en-US" sz="2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70000"/>
              </a:lnSpc>
              <a:spcAft>
                <a:spcPts val="0"/>
              </a:spcAft>
              <a:buNone/>
            </a:pPr>
            <a:r>
              <a:rPr lang="en-US" sz="26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</a:t>
            </a:r>
            <a:r>
              <a:rPr lang="en-US" sz="2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 </a:t>
            </a:r>
            <a:r>
              <a:rPr lang="en-US" sz="26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Testing</a:t>
            </a:r>
            <a:endParaRPr lang="en-US" sz="26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dataset contains a test 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folder.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The </a:t>
            </a:r>
            <a:r>
              <a:rPr lang="en-US" sz="22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confusion_matrix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is imported and observed how the model predicts the actual labels</a:t>
            </a: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</a:p>
          <a:p>
            <a:pPr algn="just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2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Accuracy </a:t>
            </a:r>
            <a:r>
              <a:rPr 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of the model ranges from 85% - 100%.</a:t>
            </a: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120000"/>
              </a:lnSpc>
              <a:spcAft>
                <a:spcPts val="0"/>
              </a:spcAft>
              <a:buNone/>
            </a:pP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 algn="just">
              <a:lnSpc>
                <a:spcPct val="200000"/>
              </a:lnSpc>
              <a:spcAft>
                <a:spcPts val="0"/>
              </a:spcAft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</a:rPr>
              <a:t>PERFORMANCE ANALYSIS</a:t>
            </a:r>
            <a:b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</a:rPr>
            </a:br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46110" y="1071419"/>
            <a:ext cx="1003112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For the CNN model developed ,we have evaluated the classification performance based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on below metrics,</a:t>
            </a:r>
          </a:p>
          <a:p>
            <a:pPr algn="just"/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r>
              <a:rPr lang="en-US" sz="2000" b="1" dirty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Precision is the ratio of correctly predicted positive observations to the total predicted positive observations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 </a:t>
            </a:r>
            <a:r>
              <a:rPr lang="en-US" sz="2000" dirty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(Sensitivity)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Recall is the ratio of correctly predicted positive observations to the all observations in actual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F1 Score is the weighted average of Precision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Recall.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 Accuracy is the most intuitive performance measure and it is simply a ratio of correctly predicted observation to the total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observations.</a:t>
            </a:r>
          </a:p>
          <a:p>
            <a:pPr algn="just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dirty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classifier is the ratio between how much were correctly classified as negative to how much was actually negative</a:t>
            </a:r>
            <a:r>
              <a:rPr lang="en-US" dirty="0" smtClean="0"/>
              <a:t>.</a:t>
            </a:r>
            <a:endParaRPr lang="en-US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187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369456" y="590550"/>
            <a:ext cx="991985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More specifically, we have calculated true positives (TP), false positives (FP), true negatives (TN), and false negatives (FN) based on the groups of COVID-19 ,Pneumonia, and normal. </a:t>
            </a:r>
          </a:p>
          <a:p>
            <a:pPr marL="342900" indent="-342900"/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sz="20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/>
            <a:r>
              <a:rPr lang="en-US" sz="2000" b="1" dirty="0" smtClean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Key </a:t>
            </a:r>
            <a:r>
              <a:rPr lang="en-US" sz="2000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</a:rPr>
              <a:t>Terms</a:t>
            </a: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 dirty="0" err="1" smtClean="0">
                <a:latin typeface="Times New Roman" panose="02020603050405020304" charset="0"/>
                <a:cs typeface="Times New Roman" panose="02020603050405020304" charset="0"/>
              </a:rPr>
              <a:t>TP</a:t>
            </a:r>
            <a:r>
              <a:rPr lang="en-US" sz="2000" baseline="-25000" dirty="0" err="1" smtClean="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 baseline="-25000" dirty="0" smtClean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 - number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of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pneumonia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testing data correctly classified as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pneumonia 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 dirty="0" err="1" smtClean="0">
                <a:latin typeface="Times New Roman" panose="02020603050405020304" charset="0"/>
                <a:cs typeface="Times New Roman" panose="02020603050405020304" charset="0"/>
              </a:rPr>
              <a:t>TN</a:t>
            </a:r>
            <a:r>
              <a:rPr lang="en-US" sz="2000" baseline="-25000" dirty="0" err="1" smtClean="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 baseline="-25000" dirty="0" smtClean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 - number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of non–pneumonia testing data correctly classified as non-pneumonia</a:t>
            </a: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 dirty="0" err="1" smtClean="0">
                <a:latin typeface="Times New Roman" panose="02020603050405020304" charset="0"/>
                <a:cs typeface="Times New Roman" panose="02020603050405020304" charset="0"/>
              </a:rPr>
              <a:t>FP</a:t>
            </a:r>
            <a:r>
              <a:rPr lang="en-US" sz="2000" baseline="-25000" dirty="0" err="1" smtClean="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 baseline="-250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 -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number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of non–pneumonia testing data misclassified as pneumonia</a:t>
            </a:r>
          </a:p>
          <a:p>
            <a:pPr marL="342900" indent="-342900">
              <a:buFont typeface="Wingdings" panose="05000000000000000000" charset="0"/>
              <a:buChar char="ü"/>
            </a:pPr>
            <a:r>
              <a:rPr lang="en-US" sz="2000" dirty="0" err="1" smtClean="0">
                <a:latin typeface="Times New Roman" panose="02020603050405020304" charset="0"/>
                <a:cs typeface="Times New Roman" panose="02020603050405020304" charset="0"/>
              </a:rPr>
              <a:t>FN</a:t>
            </a:r>
            <a:r>
              <a:rPr lang="en-US" sz="2000" baseline="-25000" dirty="0" err="1" smtClean="0">
                <a:latin typeface="Times New Roman" panose="02020603050405020304" charset="0"/>
                <a:cs typeface="Times New Roman" panose="02020603050405020304" charset="0"/>
              </a:rPr>
              <a:t>Pneumonia</a:t>
            </a:r>
            <a:r>
              <a:rPr lang="en-US" sz="2000" baseline="-25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 -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number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of p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neumonia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testing data misclassified as non–pneumonia.</a:t>
            </a:r>
          </a:p>
          <a:p>
            <a:pPr marL="342900" indent="-342900"/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b="1" dirty="0">
                <a:solidFill>
                  <a:srgbClr val="99FF99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Formulae</a:t>
            </a:r>
            <a:endParaRPr lang="en-US" sz="2000" dirty="0">
              <a:solidFill>
                <a:srgbClr val="99FF99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endParaRPr lang="en-US" sz="20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Recall(Sensitivity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= TP / (TP+FN)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Specificity = TN / (TN+FP)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Accuracy = (TP+TN) / Total number of testing data</a:t>
            </a: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Precision = TP / (TP+FP)</a:t>
            </a:r>
          </a:p>
          <a:p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F1-Score = 2*Precision*Recall / (Precision+Recall)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041915"/>
              </p:ext>
            </p:extLst>
          </p:nvPr>
        </p:nvGraphicFramePr>
        <p:xfrm>
          <a:off x="4008581" y="1791851"/>
          <a:ext cx="4701308" cy="3999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7102">
                  <a:extLst>
                    <a:ext uri="{9D8B030D-6E8A-4147-A177-3AD203B41FA5}">
                      <a16:colId xmlns:a16="http://schemas.microsoft.com/office/drawing/2014/main" val="2472368862"/>
                    </a:ext>
                  </a:extLst>
                </a:gridCol>
                <a:gridCol w="1560176">
                  <a:extLst>
                    <a:ext uri="{9D8B030D-6E8A-4147-A177-3AD203B41FA5}">
                      <a16:colId xmlns:a16="http://schemas.microsoft.com/office/drawing/2014/main" val="2470645054"/>
                    </a:ext>
                  </a:extLst>
                </a:gridCol>
                <a:gridCol w="1574030">
                  <a:extLst>
                    <a:ext uri="{9D8B030D-6E8A-4147-A177-3AD203B41FA5}">
                      <a16:colId xmlns:a16="http://schemas.microsoft.com/office/drawing/2014/main" val="135294167"/>
                    </a:ext>
                  </a:extLst>
                </a:gridCol>
              </a:tblGrid>
              <a:tr h="12672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36550"/>
                  </a:ext>
                </a:extLst>
              </a:tr>
              <a:tr h="1366067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0 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4</a:t>
                      </a:r>
                      <a:r>
                        <a:rPr lang="en-US" sz="36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0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375222"/>
                  </a:ext>
                </a:extLst>
              </a:tr>
              <a:tr h="1366067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1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0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4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1705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20435" y="157018"/>
            <a:ext cx="5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Considering a confusion matrix for an example,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6891" y="1191489"/>
            <a:ext cx="4692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Pneumonia        Normal            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Covid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523999" y="3448308"/>
            <a:ext cx="428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Covid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Normal        Pneumonia 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793480" y="3288147"/>
            <a:ext cx="25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Class</a:t>
            </a:r>
            <a:endParaRPr lang="en-IN" sz="2800" b="1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00126" y="633612"/>
            <a:ext cx="320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Class</a:t>
            </a:r>
            <a:endParaRPr lang="en-IN" sz="2800" b="1" dirty="0">
              <a:solidFill>
                <a:srgbClr val="99FF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97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70" y="216535"/>
            <a:ext cx="3115310" cy="74041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   </a:t>
            </a:r>
            <a:r>
              <a:rPr lang="en-US" sz="2400" b="1" dirty="0" smtClean="0">
                <a:latin typeface="Times New Roman" panose="02020603050405020304" charset="0"/>
                <a:cs typeface="Times New Roman" panose="02020603050405020304" charset="0"/>
              </a:rPr>
              <a:t> INTRODUCTION</a:t>
            </a:r>
            <a:endParaRPr lang="en-US" sz="24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205" y="864870"/>
            <a:ext cx="11128375" cy="565340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Pneumonia is a life-threatening infectious disease affecting lungs.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</a:rPr>
              <a:t>Symptoms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 - chest pain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, difficulty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in breathing</a:t>
            </a:r>
            <a:r>
              <a:rPr lang="en-US" dirty="0" smtClean="0">
                <a:latin typeface="Times New Roman" panose="02020603050405020304" charset="0"/>
                <a:cs typeface="Times New Roman" panose="02020603050405020304" charset="0"/>
              </a:rPr>
              <a:t>, excessive 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cough.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Another infectious illness COVID-19 (Severe Acute Respiratory Syndrome Corona virus-2).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Over </a:t>
            </a:r>
            <a:r>
              <a:rPr lang="en-US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150 million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people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get infected with Pneumonia especially </a:t>
            </a: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children under 5 years old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Proposed system</a:t>
            </a: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</a:p>
          <a:p>
            <a:pPr algn="ctr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Detection of  Pneumonia and COVID-19 from thoracic X-ray image</a:t>
            </a:r>
          </a:p>
          <a:p>
            <a:pPr lvl="4" algn="l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Domain -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Deep Learning. </a:t>
            </a:r>
            <a:endParaRPr 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4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Convolution neural network (CNN)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is designed to locate the affected regions.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26473" y="157290"/>
            <a:ext cx="2977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42109" y="1449951"/>
            <a:ext cx="1003738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</a:t>
            </a:r>
            <a:r>
              <a:rPr lang="en-US" b="1" dirty="0" smtClean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Pneumonia</a:t>
            </a:r>
            <a:endParaRPr lang="en-US" dirty="0" smtClean="0"/>
          </a:p>
          <a:p>
            <a:pPr algn="l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TP=6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FP=0, TN=8, FN=1, Total Validation images=15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= (6/6)*100=100%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 = (6/7)*100=85.7%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Specificity = (8/8)*100=100%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= (14/15)*100=93.3%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1" dirty="0" smtClean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nalysis for normal</a:t>
            </a:r>
          </a:p>
          <a:p>
            <a:pPr algn="l">
              <a:lnSpc>
                <a:spcPct val="150000"/>
              </a:lnSpc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TP=4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FP=0, TN=11, FN=0, Total Validation images=15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Precision = (4/4)*100=100%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Recall = (4/4)*100=100%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Specificity = (11/11)*100=100%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Accuracy = (15/15)*100=100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%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26473" y="742065"/>
            <a:ext cx="9716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validation images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considering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images to be Pneumonia,4 images to be Normal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images to be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COVID.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69454" y="204007"/>
            <a:ext cx="968894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sz="2000" b="1" dirty="0" smtClean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nalysis for </a:t>
            </a:r>
            <a:r>
              <a:rPr lang="en-US" sz="2000" b="1" dirty="0" err="1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sz="2000" b="1" dirty="0" err="1" smtClean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ovid</a:t>
            </a:r>
            <a:endParaRPr lang="en-US" sz="2000" b="1" dirty="0" smtClean="0">
              <a:solidFill>
                <a:srgbClr val="99FF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TP=4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FP=1, TN=10, FN=0, Total Validation images=15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Precision = (4/5)*100=80%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Recall = (4/4)*100=100%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Specificity = (10/11)*100=90.9%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Accuracy = (14/15)*100=93.3%</a:t>
            </a:r>
          </a:p>
          <a:p>
            <a:pPr algn="l">
              <a:lnSpc>
                <a:spcPct val="150000"/>
              </a:lnSpc>
            </a:pPr>
            <a:endParaRPr lang="en-US" dirty="0">
              <a:sym typeface="+mn-ea"/>
            </a:endParaRPr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477221"/>
              </p:ext>
            </p:extLst>
          </p:nvPr>
        </p:nvGraphicFramePr>
        <p:xfrm>
          <a:off x="895926" y="3749216"/>
          <a:ext cx="9072795" cy="23312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01092">
                  <a:extLst>
                    <a:ext uri="{9D8B030D-6E8A-4147-A177-3AD203B41FA5}">
                      <a16:colId xmlns:a16="http://schemas.microsoft.com/office/drawing/2014/main" val="2400075111"/>
                    </a:ext>
                  </a:extLst>
                </a:gridCol>
                <a:gridCol w="1533237">
                  <a:extLst>
                    <a:ext uri="{9D8B030D-6E8A-4147-A177-3AD203B41FA5}">
                      <a16:colId xmlns:a16="http://schemas.microsoft.com/office/drawing/2014/main" val="1445465117"/>
                    </a:ext>
                  </a:extLst>
                </a:gridCol>
                <a:gridCol w="1468581">
                  <a:extLst>
                    <a:ext uri="{9D8B030D-6E8A-4147-A177-3AD203B41FA5}">
                      <a16:colId xmlns:a16="http://schemas.microsoft.com/office/drawing/2014/main" val="3304112494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658743241"/>
                    </a:ext>
                  </a:extLst>
                </a:gridCol>
                <a:gridCol w="1378903">
                  <a:extLst>
                    <a:ext uri="{9D8B030D-6E8A-4147-A177-3AD203B41FA5}">
                      <a16:colId xmlns:a16="http://schemas.microsoft.com/office/drawing/2014/main" val="14354427"/>
                    </a:ext>
                  </a:extLst>
                </a:gridCol>
                <a:gridCol w="1468582">
                  <a:extLst>
                    <a:ext uri="{9D8B030D-6E8A-4147-A177-3AD203B41FA5}">
                      <a16:colId xmlns:a16="http://schemas.microsoft.com/office/drawing/2014/main" val="1338575387"/>
                    </a:ext>
                  </a:extLst>
                </a:gridCol>
              </a:tblGrid>
              <a:tr h="533261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Classes/Metrics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Precision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Recall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Specificity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F1 Score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Accuracy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380258"/>
                  </a:ext>
                </a:extLst>
              </a:tr>
              <a:tr h="525956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Pneumonia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 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extLst>
                  <a:ext uri="{0D108BD9-81ED-4DB2-BD59-A6C34878D82A}">
                    <a16:rowId xmlns:a16="http://schemas.microsoft.com/office/drawing/2014/main" val="429617306"/>
                  </a:ext>
                </a:extLst>
              </a:tr>
              <a:tr h="615387"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Normal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/>
                </a:tc>
                <a:extLst>
                  <a:ext uri="{0D108BD9-81ED-4DB2-BD59-A6C34878D82A}">
                    <a16:rowId xmlns:a16="http://schemas.microsoft.com/office/drawing/2014/main" val="3760685122"/>
                  </a:ext>
                </a:extLst>
              </a:tr>
              <a:tr h="533261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</a:t>
                      </a:r>
                    </a:p>
                    <a:p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 marB="0"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000" marR="288000" marT="108000" marB="0"/>
                </a:tc>
                <a:extLst>
                  <a:ext uri="{0D108BD9-81ED-4DB2-BD59-A6C34878D82A}">
                    <a16:rowId xmlns:a16="http://schemas.microsoft.com/office/drawing/2014/main" val="232680383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81891" y="243840"/>
            <a:ext cx="4756727" cy="163114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SCREEN SHOTS</a:t>
            </a:r>
          </a:p>
          <a:p>
            <a:pPr marL="0" indent="0">
              <a:buNone/>
            </a:pPr>
            <a:endParaRPr lang="en-US" sz="18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The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below picture contain all the folders to run the complete project.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Picture 15" descr="C:\Users\DELL\OneDrive\Pictures\Screenshots\screenshots\2021-04-04 (40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81891" y="2043372"/>
            <a:ext cx="4904509" cy="319364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25" descr="C:\Users\DELL\OneDrive\Pictures\Screenshots\screenshots\2021-04-04 (41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40582" y="2043372"/>
            <a:ext cx="4886036" cy="319364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4"/>
          <p:cNvSpPr/>
          <p:nvPr/>
        </p:nvSpPr>
        <p:spPr>
          <a:xfrm>
            <a:off x="5938983" y="1073835"/>
            <a:ext cx="49876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three classes in the train folder are shown in the screenshot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below,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6545" y="715067"/>
            <a:ext cx="4477702" cy="6400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Open the Anaconda Navigator with the newly created environment.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46" descr="C:\Users\DELL\OneDrive\Pictures\Screenshots\screenshots\2021-04-04 (19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46545" y="1782618"/>
            <a:ext cx="5163128" cy="37684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6235758" y="527275"/>
            <a:ext cx="4672388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 dirty="0">
                <a:latin typeface="Times New Roman" panose="02020603050405020304" charset="0"/>
              </a:rPr>
              <a:t>Open the terminal with the environment where there are necessary packages installed.</a:t>
            </a:r>
            <a:endParaRPr lang="en-US" sz="2000" dirty="0"/>
          </a:p>
        </p:txBody>
      </p:sp>
      <p:pic>
        <p:nvPicPr>
          <p:cNvPr id="3" name="Picture 47" descr="C:\Users\DELL\OneDrive\Pictures\Screenshots\screenshots\2021-04-04 (20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73091" y="1782618"/>
            <a:ext cx="5107709" cy="3768436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60936" y="1147428"/>
            <a:ext cx="4980883" cy="810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Move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to the respective drive and run the code.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48" descr="C:\Users\DELL\OneDrive\Pictures\Screenshots\screenshots\2021-04-04 (21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692727" y="2105891"/>
            <a:ext cx="5089237" cy="361597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6001155" y="1062396"/>
            <a:ext cx="5187315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 dirty="0">
                <a:latin typeface="Times New Roman" panose="02020603050405020304" charset="0"/>
              </a:rPr>
              <a:t>There appears the confusion matrix and accuracy on the validation set.</a:t>
            </a:r>
            <a:endParaRPr lang="en-US" sz="2000" dirty="0"/>
          </a:p>
        </p:txBody>
      </p:sp>
      <p:pic>
        <p:nvPicPr>
          <p:cNvPr id="3" name="Picture 50" descr="C:\Users\DELL\OneDrive\Pictures\Screenshots\screenshots\2021-04-04 (22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09508" y="2105891"/>
            <a:ext cx="5078962" cy="361597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1023" y="734781"/>
            <a:ext cx="5282361" cy="9460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On closing the pictorial view of confusion matrix, there appears a </a:t>
            </a:r>
            <a:r>
              <a:rPr lang="en-US" sz="2000" dirty="0" err="1">
                <a:latin typeface="Times New Roman" panose="02020603050405020304" charset="0"/>
                <a:cs typeface="Times New Roman" panose="02020603050405020304" charset="0"/>
              </a:rPr>
              <a:t>gui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 where the x-ray images can be uploaded.</a:t>
            </a:r>
          </a:p>
        </p:txBody>
      </p:sp>
      <p:pic>
        <p:nvPicPr>
          <p:cNvPr id="2" name="Picture 51" descr="C:\Users\DELL\OneDrive\Pictures\Screenshots\screenshots\2021-04-04 (23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27973" y="1754910"/>
            <a:ext cx="5205412" cy="383309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6047422" y="839483"/>
            <a:ext cx="50800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en-US" sz="2000" b="0" dirty="0">
                <a:latin typeface="Times New Roman" panose="02020603050405020304" charset="0"/>
              </a:rPr>
              <a:t>Initially upload the normal x-ray image,</a:t>
            </a:r>
            <a:endParaRPr lang="en-US" sz="2000" dirty="0"/>
          </a:p>
        </p:txBody>
      </p:sp>
      <p:pic>
        <p:nvPicPr>
          <p:cNvPr id="3" name="Picture 52" descr="C:\Users\DELL\OneDrive\Pictures\Screenshots\screenshots\2021-04-04 (24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47422" y="1680787"/>
            <a:ext cx="5239414" cy="390721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94764" y="958503"/>
            <a:ext cx="5181600" cy="482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selected image appears on the </a:t>
            </a:r>
            <a:r>
              <a:rPr lang="en-US" sz="2000" dirty="0" err="1">
                <a:latin typeface="Times New Roman" panose="02020603050405020304" charset="0"/>
                <a:cs typeface="Times New Roman" panose="02020603050405020304" charset="0"/>
              </a:rPr>
              <a:t>gui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,</a:t>
            </a:r>
          </a:p>
        </p:txBody>
      </p:sp>
      <p:pic>
        <p:nvPicPr>
          <p:cNvPr id="2" name="Picture 53" descr="C:\Users\DELL\OneDrive\Pictures\Screenshots\screenshots\2021-04-04 (25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594763" y="1777019"/>
            <a:ext cx="5030181" cy="34877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Text Box 99"/>
          <p:cNvSpPr txBox="1"/>
          <p:nvPr/>
        </p:nvSpPr>
        <p:spPr>
          <a:xfrm>
            <a:off x="6034349" y="589482"/>
            <a:ext cx="4406380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 dirty="0">
                <a:latin typeface="Times New Roman" panose="02020603050405020304" charset="0"/>
              </a:rPr>
              <a:t>On clicking classify x-ray image, the frame with the input image and its segmentation opens up. </a:t>
            </a:r>
            <a:endParaRPr lang="en-US" sz="2000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34349" y="1777019"/>
            <a:ext cx="5012342" cy="348770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82880" y="44450"/>
            <a:ext cx="5181600" cy="71755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>
                <a:latin typeface="Times New Roman" panose="02020603050405020304" charset="0"/>
                <a:cs typeface="Times New Roman" panose="02020603050405020304" charset="0"/>
              </a:rPr>
              <a:t>Further,the</a:t>
            </a:r>
            <a:r>
              <a:rPr lang="en-US" sz="1800" dirty="0">
                <a:latin typeface="Times New Roman" panose="02020603050405020304" charset="0"/>
                <a:cs typeface="Times New Roman" panose="02020603050405020304" charset="0"/>
              </a:rPr>
              <a:t> image gets classified to be NORMAL.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Picture 55" descr="C:\Users\DELL\OneDrive\Pictures\Screenshots\screenshots\2021-04-04 (28)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278130" y="407035"/>
            <a:ext cx="5005070" cy="2915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1" name="Text Box 100"/>
          <p:cNvSpPr txBox="1"/>
          <p:nvPr/>
        </p:nvSpPr>
        <p:spPr>
          <a:xfrm>
            <a:off x="581891" y="4691757"/>
            <a:ext cx="4202546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sz="2000" b="0" dirty="0">
                <a:latin typeface="Times New Roman" panose="02020603050405020304" charset="0"/>
              </a:rPr>
              <a:t>Similarly, pneumonia and COVID affected x-ray image are uploaded and classified correctly.</a:t>
            </a:r>
            <a:endParaRPr lang="en-US" sz="2000" dirty="0"/>
          </a:p>
        </p:txBody>
      </p:sp>
      <p:pic>
        <p:nvPicPr>
          <p:cNvPr id="3" name="Picture 59" descr="C:\Users\DELL\OneDrive\Pictures\Screenshots\screenshots\2021-04-04 (38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15708" y="407035"/>
            <a:ext cx="4756727" cy="2915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63" descr="C:\Users\DELL\OneDrive\Pictures\Screenshots\screenshots\2021-04-04 (33)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15708" y="3525787"/>
            <a:ext cx="4756727" cy="3162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222250"/>
            <a:ext cx="10972800" cy="6105525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CONCLUSION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risk of pneumonia and it’s severity in the form of COVID-19 are immense for many, especially in developing nations. 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The study employs a flexible and efficient approach of deep learning by applying the model of CNN .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The models presented  could achieve 90% accuracy  and 100% of validation accuracy.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 High validation accuracy will ensure that the number of false-negative instances is lower.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Thus, it is concluded that CNN classiﬁer therefore, be effective. </a:t>
            </a:r>
          </a:p>
          <a:p>
            <a:pPr marL="0" indent="0" algn="just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A large number of X-ray images can be processed very quickly to provide highly precise diagnostic results.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36550" y="196850"/>
            <a:ext cx="11855450" cy="6619875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800" b="1">
                <a:latin typeface="Times New Roman" panose="02020603050405020304" charset="0"/>
                <a:cs typeface="Times New Roman" panose="02020603050405020304" charset="0"/>
              </a:rPr>
              <a:t>REFERENCE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1. Tatiana Gabruseva, Dmytro Poplavskiy,Alexandr A. Kalinin, “Deep Learning for Automatic Pneumonia Detection”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2. Pranav Rajpurkar, Jeremy Irvin, Kaylie Zhu,     Brandon Yang, Hershel Mehta ,Tony Duan, Daisy Ding, Aarti Bagul, Robyn L. Ball Curtis, Langlotz Katie Shpanskaya, “Radiologist-Level Pneumonia Detection on Chest X-Rays with Deep Learning” in 2017.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3. Vikash Chouhan , Sanjay Kumar Singh, Aditya Khamparia  ,  Deepak Gupta , Prayag Tiwari , Carina Moreira , Robertas Damasevicius , and Victor Hugo C. de Albuquerque, ”A Novel Transfer Learning Based Approach for Pneumonia Detection in Chest X-ray Images”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4. Manuel Vázquez Enríquez, Juan Carlos Burguillo Rial,”A Deep Learning approach for pneumonia detection on chest X-Ray”, in 2019.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5. Deniz Yagmur Urey, Can Jozef Saul, Doruk Taktakoglu”, Early Diagnosis of Pneumonia with Deep Learning” in 2019.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6. Mohammad Rahimzadeh, Abolfazl Attar,”A Modified deep convolutional neural network for detecting COVID-19 and pneumonia from chest X-ray images based on the concatenation and ResNet50V2”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7. Okeke Stephen, Mangal Sain, Uchenna Joseph   Maduh and Do-Un Jeong,” An Efficient Deep Learning Approach to Pneumonia Classification in Healthcare” in 2019.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8. V. Sirish Kaushik, Anand Nayyar, Gaurav Kataria ,Rachna Jain, “Pneumonia Detection Using Convolutional Neural Networks  ” in 2020.</a:t>
            </a:r>
          </a:p>
          <a:p>
            <a:pPr marL="0" indent="0" algn="just">
              <a:lnSpc>
                <a:spcPct val="135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en-US" sz="1700">
                <a:latin typeface="Times New Roman" panose="02020603050405020304" charset="0"/>
                <a:cs typeface="Times New Roman" panose="02020603050405020304" charset="0"/>
              </a:rPr>
              <a:t>9. Jaiswal, A.K., Tiwari, P., Kumar, S., Gupta, D., Khanna, A., Rodrigues, J.J.: Identifyingpneumonia in chest x-rays: a deep learning approach.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199" y="2525"/>
            <a:ext cx="3351530" cy="381000"/>
          </a:xfrm>
        </p:spPr>
        <p:txBody>
          <a:bodyPr>
            <a:normAutofit fontScale="90000"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LITERATURE SURVEY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237825"/>
              </p:ext>
            </p:extLst>
          </p:nvPr>
        </p:nvGraphicFramePr>
        <p:xfrm>
          <a:off x="592455" y="438366"/>
          <a:ext cx="11215370" cy="298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3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9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5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433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Year of Publishing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Author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 Title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Merits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Demerits</a:t>
                      </a:r>
                      <a:endParaRPr lang="en-US" sz="1600" b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1827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</a:t>
                      </a: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2017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just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Pranav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Rajpurkar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Jeremy  Irvin , Kaylie Zhu, Brandon Yang , Hershel Mehta ,Tony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Duan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Daisy Ding,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Aarti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Bagul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, Robyn L. Ball Curtis,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Langlotz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Katie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Shpanskaya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just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  <a:hlinkClick r:id="rId2"/>
                        </a:rPr>
                        <a:t>https://www.researchgate.net/publication/321095969_CheXNet_Radiologist-Level_Pneumonia_Detection_on_Chest_X-Rays_with_Deep_Learning</a:t>
                      </a:r>
                      <a:endParaRPr lang="en-US" sz="1600" b="0" dirty="0" smtClean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Radiologist-Level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Pneumonia Detection on Chest </a:t>
                      </a: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X-Rays with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Deep Learning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Higher threshold.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Variation of accuracy level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798086774"/>
              </p:ext>
            </p:extLst>
          </p:nvPr>
        </p:nvGraphicFramePr>
        <p:xfrm>
          <a:off x="592458" y="3435350"/>
          <a:ext cx="1121536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1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8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7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6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2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6353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</a:t>
                      </a:r>
                    </a:p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2019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Deniz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Yagmur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Urey, Can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Jozef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Saul ,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Doruk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Taktakoglu</a:t>
                      </a: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endParaRPr lang="en-US" sz="1600" b="0" dirty="0" smtClean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  <a:hlinkClick r:id="rId3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  <a:hlinkClick r:id="rId3"/>
                        </a:rPr>
                        <a:t>https://www.researchgate.net/publication/332139478_Early_Diagnosis_of_Pneumonia_with_Deep_Learning</a:t>
                      </a:r>
                      <a:endParaRPr lang="en-US" sz="1600" b="0" dirty="0" smtClean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  <a:p>
                      <a:pPr indent="0">
                        <a:buNone/>
                      </a:pP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Early Diagnosis of Pneumonia with Deep Learning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Cost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efficient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Different image processing techniques - Time consuming.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/>
          <p:nvPr>
            <p:extLst>
              <p:ext uri="{D42A27DB-BD31-4B8C-83A1-F6EECF244321}">
                <p14:modId xmlns:p14="http://schemas.microsoft.com/office/powerpoint/2010/main" val="690988528"/>
              </p:ext>
            </p:extLst>
          </p:nvPr>
        </p:nvGraphicFramePr>
        <p:xfrm>
          <a:off x="592455" y="4899140"/>
          <a:ext cx="11215370" cy="19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9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5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2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9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80351"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        </a:t>
                      </a: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</a:t>
                      </a:r>
                    </a:p>
                    <a:p>
                      <a:pPr indent="0" algn="l">
                        <a:buNone/>
                      </a:pPr>
                      <a:endParaRPr lang="en-US" sz="1600" b="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   2020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Vikash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Chouhan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, Sanjay Kumar Singh, Aditya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Khamparia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 ,  Deepak Gupta 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Prayag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Tiwari , Carina Moreira ,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Rbertas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Damaševiˇcius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, and Victor Hugo C. de Albuquerque. </a:t>
                      </a:r>
                    </a:p>
                    <a:p>
                      <a:pPr indent="0" algn="l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  <a:hlinkClick r:id="rId4"/>
                        </a:rPr>
                        <a:t>https://www.mdpi.com/2076-3417/10/2/559</a:t>
                      </a: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indent="0" algn="l">
                        <a:buNone/>
                      </a:pPr>
                      <a:endParaRPr lang="en-US" sz="1600" b="0" dirty="0" smtClean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 smtClean="0">
                          <a:latin typeface="Times New Roman" panose="02020603050405020304" charset="0"/>
                          <a:cs typeface="Times New Roman" panose="02020603050405020304" charset="0"/>
                        </a:rPr>
                        <a:t>A </a:t>
                      </a:r>
                      <a:r>
                        <a:rPr lang="en-US" sz="1600" b="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Novel Transfer Learning Based Approach for Pneumonia Detection in Chest X-ray Images </a:t>
                      </a:r>
                      <a:endParaRPr lang="en-US" sz="1600" b="0" dirty="0">
                        <a:latin typeface="Times New Roman" panose="02020603050405020304" charset="0"/>
                        <a:ea typeface="Calibri" panose="020F05020202040302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</a:rPr>
                        <a:t>Improved accuracy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l">
                        <a:buNone/>
                      </a:pPr>
                      <a:r>
                        <a:rPr lang="en-US" sz="1600" b="0" dirty="0">
                          <a:latin typeface="Times New Roman" panose="02020603050405020304" charset="0"/>
                          <a:ea typeface="Calibri" panose="020F0502020204030204" charset="0"/>
                          <a:cs typeface="Times New Roman" panose="02020603050405020304" charset="0"/>
                        </a:rPr>
                        <a:t>Time consuming and involves different models.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8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9060"/>
            <a:ext cx="11391265" cy="6055995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674255" y="489025"/>
            <a:ext cx="345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674255" y="1340655"/>
            <a:ext cx="972589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Journal </a:t>
            </a:r>
            <a:r>
              <a:rPr lang="en-US" sz="20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Name- Journal 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of Emerging Technologies and </a:t>
            </a:r>
            <a:r>
              <a:rPr lang="en-US" sz="2000" b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Innovative Research(JETIR</a:t>
            </a:r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Publication issue -Volume 8 Issue 4, April 2021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Link: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hlinkClick r:id="rId2"/>
              </a:rPr>
              <a:t>https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  <a:hlinkClick r:id="rId2"/>
              </a:rPr>
              <a:t>://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  <a:hlinkClick r:id="rId2"/>
              </a:rPr>
              <a:t>www.jetir.org/view?paper=JETIRES06027</a:t>
            </a:r>
            <a:endParaRPr lang="en-US" sz="2000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9887178770&amp;di=4568e8e83a7e6e2aafaca4c9ae828520&amp;imgtype=0&amp;src=http%3A%2F%2F5b0988e595225.cdn.sohucs.com%2Fq_70%2Cc_zoom%2Cw_640%2Fimages%2F20190107%2F44ff42b84e194dcdb2cd3e3103d113d8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80" y="1186815"/>
            <a:ext cx="2267585" cy="3116580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3519170" y="2381250"/>
            <a:ext cx="3068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THANK YOU!!!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" y="619125"/>
            <a:ext cx="4219575" cy="5111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240" y="1260475"/>
            <a:ext cx="11215370" cy="54514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risk of pneumonia and it’s severity in the form of COVID-19 are immense for many.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WHO estimates that over 4 million premature deaths occur annually from household air pollution-related diseases including pneumonia.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In recent times, coronavirus has claimed hundreds of thousands of lives in countries around the world. 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The problem can be further aggravated due to the dearth of medical resources and personnel. </a:t>
            </a:r>
          </a:p>
          <a:p>
            <a:pPr>
              <a:lnSpc>
                <a:spcPct val="20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For the highly populated areas, accurate and fast </a:t>
            </a:r>
            <a:r>
              <a:rPr lang="en-US" sz="2000" dirty="0" smtClean="0">
                <a:latin typeface="Times New Roman" panose="02020603050405020304" charset="0"/>
                <a:cs typeface="Times New Roman" panose="02020603050405020304" charset="0"/>
              </a:rPr>
              <a:t>diagnosis of these diseases </a:t>
            </a:r>
            <a:r>
              <a:rPr lang="en-US" sz="2000" dirty="0">
                <a:latin typeface="Times New Roman" panose="02020603050405020304" charset="0"/>
                <a:cs typeface="Times New Roman" panose="02020603050405020304" charset="0"/>
              </a:rPr>
              <a:t>means everything.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" y="347980"/>
            <a:ext cx="3782060" cy="52895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" y="967105"/>
            <a:ext cx="11075670" cy="5210175"/>
          </a:xfrm>
        </p:spPr>
        <p:txBody>
          <a:bodyPr/>
          <a:lstStyle/>
          <a:p>
            <a:pPr marL="0" indent="0">
              <a:buNone/>
            </a:pPr>
            <a:endParaRPr lang="en-IN" altLang="en-US" sz="22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DOMAIN        :  Deep Learning</a:t>
            </a:r>
            <a:endParaRPr lang="en-IN" altLang="en-US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FRONT END  :  Python Idle</a:t>
            </a:r>
            <a:r>
              <a:rPr lang="en-US" alt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</a:t>
            </a:r>
            <a:endParaRPr lang="en-IN" altLang="en-US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BACK END    : </a:t>
            </a:r>
            <a:r>
              <a:rPr lang="en-US" alt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4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Tensorflow</a:t>
            </a: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</a:t>
            </a:r>
            <a:endParaRPr lang="en-IN" altLang="en-US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IN" altLang="en-US" sz="2400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buNone/>
            </a:pP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LIBRARIES    : </a:t>
            </a:r>
            <a:r>
              <a:rPr lang="en-US" alt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Open CV</a:t>
            </a:r>
            <a:endParaRPr lang="en-IN" altLang="en-US" sz="24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        </a:t>
            </a:r>
            <a:r>
              <a:rPr lang="en-US" altLang="en-IN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IN" altLang="en-US" sz="2400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Keras</a:t>
            </a:r>
            <a:r>
              <a:rPr lang="en-IN" altLang="en-US" sz="24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              </a:t>
            </a:r>
            <a:r>
              <a:rPr lang="en-IN" altLang="en-US" sz="22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endParaRPr lang="en-IN" altLang="en-US" sz="2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2050" name="Picture 2" descr="https://timgsa.baidu.com/timg?image&amp;quality=80&amp;size=b9999_10000&amp;sec=1579887306447&amp;di=fc53b5a7caeaf78500efe4956a35e173&amp;imgtype=0&amp;src=http%3A%2F%2Fwww.aihami.com%2Fuploads%2Fallimg%2F200109%2F169-200109225K4Q9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87" y="1286886"/>
            <a:ext cx="3638550" cy="303053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87645" cy="932180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SYSTEM ARCHITECTURE</a:t>
            </a:r>
          </a:p>
        </p:txBody>
      </p:sp>
      <p:pic>
        <p:nvPicPr>
          <p:cNvPr id="8" name="Picture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16001"/>
            <a:ext cx="10014527" cy="5160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585" y="294640"/>
            <a:ext cx="3739515" cy="564515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charset="0"/>
                <a:cs typeface="Times New Roman" panose="02020603050405020304" charset="0"/>
              </a:rPr>
              <a:t>SYSTEM DESIGN</a:t>
            </a:r>
          </a:p>
        </p:txBody>
      </p:sp>
      <p:pic>
        <p:nvPicPr>
          <p:cNvPr id="4" name="Picture 2" descr="C:\Users\DELL\Downloads\Blank diagram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7454" y="1518285"/>
            <a:ext cx="5884488" cy="51283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616585" y="989330"/>
            <a:ext cx="30835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charset="0"/>
                <a:cs typeface="Times New Roman" panose="02020603050405020304" charset="0"/>
              </a:rPr>
              <a:t>A) USE CASE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205" y="292100"/>
            <a:ext cx="4095750" cy="438150"/>
          </a:xfrm>
        </p:spPr>
        <p:txBody>
          <a:bodyPr/>
          <a:lstStyle/>
          <a:p>
            <a:pPr marL="0" indent="0">
              <a:buNone/>
            </a:pPr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B) ACTIVITY DIAGRAM</a:t>
            </a:r>
          </a:p>
          <a:p>
            <a:pPr marL="0" indent="0">
              <a:buNone/>
            </a:pPr>
            <a:endParaRPr lang="en-US" sz="20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Picture 4" descr="C:\Users\DELL\Downloads\activity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8908" y="998104"/>
            <a:ext cx="5689601" cy="554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240" y="347345"/>
            <a:ext cx="3692525" cy="563880"/>
          </a:xfrm>
        </p:spPr>
        <p:txBody>
          <a:bodyPr>
            <a:normAutofit/>
          </a:bodyPr>
          <a:lstStyle/>
          <a:p>
            <a:r>
              <a:rPr lang="en-US" sz="2000" b="1">
                <a:latin typeface="Times New Roman" panose="02020603050405020304" charset="0"/>
                <a:cs typeface="Times New Roman" panose="02020603050405020304" charset="0"/>
              </a:rPr>
              <a:t>C) SEQUENCE DIAGRAM</a:t>
            </a:r>
          </a:p>
        </p:txBody>
      </p:sp>
      <p:pic>
        <p:nvPicPr>
          <p:cNvPr id="6" name="Picture 6" descr="C:\Users\DELL\Pictures\Blank diagram (1).jpe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3648" y="911225"/>
            <a:ext cx="5441661" cy="57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225</TotalTime>
  <Words>1826</Words>
  <Application>Microsoft Office PowerPoint</Application>
  <PresentationFormat>Widescreen</PresentationFormat>
  <Paragraphs>280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SimSun</vt:lpstr>
      <vt:lpstr>Arial</vt:lpstr>
      <vt:lpstr>Calibri</vt:lpstr>
      <vt:lpstr>Century Gothic</vt:lpstr>
      <vt:lpstr>Georgia</vt:lpstr>
      <vt:lpstr>Times New Roman</vt:lpstr>
      <vt:lpstr>Wingdings</vt:lpstr>
      <vt:lpstr>Wingdings 3</vt:lpstr>
      <vt:lpstr>Ion</vt:lpstr>
      <vt:lpstr>DIAGNOSIS OF PNEUMONIA FROM X-RAYS USING DEEP LEARNING </vt:lpstr>
      <vt:lpstr>    INTRODUCTION</vt:lpstr>
      <vt:lpstr>LITERATURE SURVEY</vt:lpstr>
      <vt:lpstr>PROBLEM STATEMENT</vt:lpstr>
      <vt:lpstr>TECHNOLOGY STACK</vt:lpstr>
      <vt:lpstr>SYSTEM ARCHITECTURE</vt:lpstr>
      <vt:lpstr>SYSTEM DESIGN</vt:lpstr>
      <vt:lpstr>.</vt:lpstr>
      <vt:lpstr>C) SEQUENCE DIAGRAM</vt:lpstr>
      <vt:lpstr>MODULE DESCRIPTION</vt:lpstr>
      <vt:lpstr>PowerPoint Presentation</vt:lpstr>
      <vt:lpstr>.</vt:lpstr>
      <vt:lpstr>.</vt:lpstr>
      <vt:lpstr>PowerPoint Presentation</vt:lpstr>
      <vt:lpstr>PowerPoint Presentation</vt:lpstr>
      <vt:lpstr>PowerPoint Presentation</vt:lpstr>
      <vt:lpstr>PERFORMANCE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guest123</dc:creator>
  <cp:lastModifiedBy>DELL</cp:lastModifiedBy>
  <cp:revision>68</cp:revision>
  <dcterms:created xsi:type="dcterms:W3CDTF">2021-06-15T13:18:00Z</dcterms:created>
  <dcterms:modified xsi:type="dcterms:W3CDTF">2021-06-19T08:33:51Z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